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1" r:id="rId2"/>
    <p:sldId id="257" r:id="rId3"/>
    <p:sldId id="266" r:id="rId4"/>
    <p:sldId id="267" r:id="rId5"/>
    <p:sldId id="268" r:id="rId6"/>
    <p:sldId id="269" r:id="rId7"/>
    <p:sldId id="262" r:id="rId8"/>
    <p:sldId id="259" r:id="rId9"/>
    <p:sldId id="272" r:id="rId10"/>
    <p:sldId id="273" r:id="rId11"/>
    <p:sldId id="271" r:id="rId12"/>
    <p:sldId id="270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0EE99-0C91-4EAE-BDBB-CFF4BEC662C4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76E25A-96BD-4456-8480-DF9CAB62D97C}">
      <dgm:prSet/>
      <dgm:spPr/>
      <dgm:t>
        <a:bodyPr/>
        <a:lstStyle/>
        <a:p>
          <a:r>
            <a: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The initial work was done in MATLAB environment for TTS generation, one of the paper discuses Indian language TTS generation using MATLAB. </a:t>
          </a:r>
        </a:p>
      </dgm:t>
    </dgm:pt>
    <dgm:pt modelId="{3C8312C8-56B0-4512-8DEF-DD68F9547EF7}" type="parTrans" cxnId="{1468C608-8C57-409E-A9D2-3740ECB52A03}">
      <dgm:prSet/>
      <dgm:spPr/>
      <dgm:t>
        <a:bodyPr/>
        <a:lstStyle/>
        <a:p>
          <a:endParaRPr lang="en-US"/>
        </a:p>
      </dgm:t>
    </dgm:pt>
    <dgm:pt modelId="{8C2B1F52-E13C-4345-8067-826107BE965B}" type="sibTrans" cxnId="{1468C608-8C57-409E-A9D2-3740ECB52A03}">
      <dgm:prSet/>
      <dgm:spPr/>
      <dgm:t>
        <a:bodyPr/>
        <a:lstStyle/>
        <a:p>
          <a:endParaRPr lang="en-US"/>
        </a:p>
      </dgm:t>
    </dgm:pt>
    <dgm:pt modelId="{E18694E1-194F-428C-AF88-6B70A18D1753}">
      <dgm:prSet/>
      <dgm:spPr/>
      <dgm:t>
        <a:bodyPr/>
        <a:lstStyle/>
        <a:p>
          <a:r>
            <a: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Many different Machine learning and deep learning approaches have been seen in recent years. Wave-Net is a powerful generative model of audio. It works well for TTS but is slow due to its sample-level autoregressive nature. </a:t>
          </a:r>
        </a:p>
      </dgm:t>
    </dgm:pt>
    <dgm:pt modelId="{55C89B98-D3B0-496F-BEE8-D53A6311E27A}" type="parTrans" cxnId="{5E00F36A-78CE-4333-B69F-960FF299BCE9}">
      <dgm:prSet/>
      <dgm:spPr/>
      <dgm:t>
        <a:bodyPr/>
        <a:lstStyle/>
        <a:p>
          <a:endParaRPr lang="en-US"/>
        </a:p>
      </dgm:t>
    </dgm:pt>
    <dgm:pt modelId="{C84B60BF-0EF6-4790-9CE9-BF01B43CDB67}" type="sibTrans" cxnId="{5E00F36A-78CE-4333-B69F-960FF299BCE9}">
      <dgm:prSet/>
      <dgm:spPr/>
      <dgm:t>
        <a:bodyPr/>
        <a:lstStyle/>
        <a:p>
          <a:endParaRPr lang="en-US"/>
        </a:p>
      </dgm:t>
    </dgm:pt>
    <dgm:pt modelId="{EE7B4E26-7E33-4BE0-B4AB-01387A3CE69A}">
      <dgm:prSet/>
      <dgm:spPr/>
      <dgm:t>
        <a:bodyPr/>
        <a:lstStyle/>
        <a:p>
          <a:r>
            <a:rPr lang="en-US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It also requires conditioning on linguistic features from an existing TTS frontend, and thus is not end-to-end: it only replaces the vocoder and acoustic model. </a:t>
          </a:r>
        </a:p>
      </dgm:t>
    </dgm:pt>
    <dgm:pt modelId="{B06E6D5F-3DF2-4968-83DC-4A9F166D5EF8}" type="parTrans" cxnId="{E04AB007-03FC-4FAF-99D8-FB980533CE1B}">
      <dgm:prSet/>
      <dgm:spPr/>
      <dgm:t>
        <a:bodyPr/>
        <a:lstStyle/>
        <a:p>
          <a:endParaRPr lang="en-US"/>
        </a:p>
      </dgm:t>
    </dgm:pt>
    <dgm:pt modelId="{9441B7DE-640B-4B5F-9C82-3F4183269DD2}" type="sibTrans" cxnId="{E04AB007-03FC-4FAF-99D8-FB980533CE1B}">
      <dgm:prSet/>
      <dgm:spPr/>
      <dgm:t>
        <a:bodyPr/>
        <a:lstStyle/>
        <a:p>
          <a:endParaRPr lang="en-US"/>
        </a:p>
      </dgm:t>
    </dgm:pt>
    <dgm:pt modelId="{406A78F0-7146-44EA-8F82-1A8DD6A38AD4}" type="pres">
      <dgm:prSet presAssocID="{0E10EE99-0C91-4EAE-BDBB-CFF4BEC662C4}" presName="diagram" presStyleCnt="0">
        <dgm:presLayoutVars>
          <dgm:dir/>
          <dgm:resizeHandles val="exact"/>
        </dgm:presLayoutVars>
      </dgm:prSet>
      <dgm:spPr/>
    </dgm:pt>
    <dgm:pt modelId="{C346AD52-A5C6-4AC3-8B9A-045129F6CE95}" type="pres">
      <dgm:prSet presAssocID="{0076E25A-96BD-4456-8480-DF9CAB62D97C}" presName="node" presStyleLbl="node1" presStyleIdx="0" presStyleCnt="3">
        <dgm:presLayoutVars>
          <dgm:bulletEnabled val="1"/>
        </dgm:presLayoutVars>
      </dgm:prSet>
      <dgm:spPr/>
    </dgm:pt>
    <dgm:pt modelId="{9EF9B315-DB58-4119-AE41-D5AE35EE71A1}" type="pres">
      <dgm:prSet presAssocID="{8C2B1F52-E13C-4345-8067-826107BE965B}" presName="sibTrans" presStyleCnt="0"/>
      <dgm:spPr/>
    </dgm:pt>
    <dgm:pt modelId="{8724D518-FC75-4334-B9A7-A8A1EE1D2801}" type="pres">
      <dgm:prSet presAssocID="{E18694E1-194F-428C-AF88-6B70A18D1753}" presName="node" presStyleLbl="node1" presStyleIdx="1" presStyleCnt="3">
        <dgm:presLayoutVars>
          <dgm:bulletEnabled val="1"/>
        </dgm:presLayoutVars>
      </dgm:prSet>
      <dgm:spPr/>
    </dgm:pt>
    <dgm:pt modelId="{DD3D8F33-ED82-4FF5-866F-7C28A7D70FEF}" type="pres">
      <dgm:prSet presAssocID="{C84B60BF-0EF6-4790-9CE9-BF01B43CDB67}" presName="sibTrans" presStyleCnt="0"/>
      <dgm:spPr/>
    </dgm:pt>
    <dgm:pt modelId="{8DCAB60E-E69E-461D-9C24-138E413B51D2}" type="pres">
      <dgm:prSet presAssocID="{EE7B4E26-7E33-4BE0-B4AB-01387A3CE69A}" presName="node" presStyleLbl="node1" presStyleIdx="2" presStyleCnt="3">
        <dgm:presLayoutVars>
          <dgm:bulletEnabled val="1"/>
        </dgm:presLayoutVars>
      </dgm:prSet>
      <dgm:spPr/>
    </dgm:pt>
  </dgm:ptLst>
  <dgm:cxnLst>
    <dgm:cxn modelId="{E04AB007-03FC-4FAF-99D8-FB980533CE1B}" srcId="{0E10EE99-0C91-4EAE-BDBB-CFF4BEC662C4}" destId="{EE7B4E26-7E33-4BE0-B4AB-01387A3CE69A}" srcOrd="2" destOrd="0" parTransId="{B06E6D5F-3DF2-4968-83DC-4A9F166D5EF8}" sibTransId="{9441B7DE-640B-4B5F-9C82-3F4183269DD2}"/>
    <dgm:cxn modelId="{1468C608-8C57-409E-A9D2-3740ECB52A03}" srcId="{0E10EE99-0C91-4EAE-BDBB-CFF4BEC662C4}" destId="{0076E25A-96BD-4456-8480-DF9CAB62D97C}" srcOrd="0" destOrd="0" parTransId="{3C8312C8-56B0-4512-8DEF-DD68F9547EF7}" sibTransId="{8C2B1F52-E13C-4345-8067-826107BE965B}"/>
    <dgm:cxn modelId="{8A3B962F-0240-4C96-97D5-A01762919E3F}" type="presOf" srcId="{0E10EE99-0C91-4EAE-BDBB-CFF4BEC662C4}" destId="{406A78F0-7146-44EA-8F82-1A8DD6A38AD4}" srcOrd="0" destOrd="0" presId="urn:microsoft.com/office/officeart/2005/8/layout/default"/>
    <dgm:cxn modelId="{D695D73B-58D0-4153-B2BF-F10D48BC67D7}" type="presOf" srcId="{0076E25A-96BD-4456-8480-DF9CAB62D97C}" destId="{C346AD52-A5C6-4AC3-8B9A-045129F6CE95}" srcOrd="0" destOrd="0" presId="urn:microsoft.com/office/officeart/2005/8/layout/default"/>
    <dgm:cxn modelId="{BB7F1D4A-E157-47FA-943C-C927316A50CC}" type="presOf" srcId="{EE7B4E26-7E33-4BE0-B4AB-01387A3CE69A}" destId="{8DCAB60E-E69E-461D-9C24-138E413B51D2}" srcOrd="0" destOrd="0" presId="urn:microsoft.com/office/officeart/2005/8/layout/default"/>
    <dgm:cxn modelId="{5E00F36A-78CE-4333-B69F-960FF299BCE9}" srcId="{0E10EE99-0C91-4EAE-BDBB-CFF4BEC662C4}" destId="{E18694E1-194F-428C-AF88-6B70A18D1753}" srcOrd="1" destOrd="0" parTransId="{55C89B98-D3B0-496F-BEE8-D53A6311E27A}" sibTransId="{C84B60BF-0EF6-4790-9CE9-BF01B43CDB67}"/>
    <dgm:cxn modelId="{E31C3987-64C5-49C5-A334-1697F92609AC}" type="presOf" srcId="{E18694E1-194F-428C-AF88-6B70A18D1753}" destId="{8724D518-FC75-4334-B9A7-A8A1EE1D2801}" srcOrd="0" destOrd="0" presId="urn:microsoft.com/office/officeart/2005/8/layout/default"/>
    <dgm:cxn modelId="{4174ED90-60C3-483E-A1D1-516887C9D194}" type="presParOf" srcId="{406A78F0-7146-44EA-8F82-1A8DD6A38AD4}" destId="{C346AD52-A5C6-4AC3-8B9A-045129F6CE95}" srcOrd="0" destOrd="0" presId="urn:microsoft.com/office/officeart/2005/8/layout/default"/>
    <dgm:cxn modelId="{93BF0265-067F-436F-BF7D-A8E06B6FA297}" type="presParOf" srcId="{406A78F0-7146-44EA-8F82-1A8DD6A38AD4}" destId="{9EF9B315-DB58-4119-AE41-D5AE35EE71A1}" srcOrd="1" destOrd="0" presId="urn:microsoft.com/office/officeart/2005/8/layout/default"/>
    <dgm:cxn modelId="{053A5710-6B30-425D-BA8E-79FE6D25ED5C}" type="presParOf" srcId="{406A78F0-7146-44EA-8F82-1A8DD6A38AD4}" destId="{8724D518-FC75-4334-B9A7-A8A1EE1D2801}" srcOrd="2" destOrd="0" presId="urn:microsoft.com/office/officeart/2005/8/layout/default"/>
    <dgm:cxn modelId="{28DB68CF-2D84-49B4-BFD3-086F7A94E833}" type="presParOf" srcId="{406A78F0-7146-44EA-8F82-1A8DD6A38AD4}" destId="{DD3D8F33-ED82-4FF5-866F-7C28A7D70FEF}" srcOrd="3" destOrd="0" presId="urn:microsoft.com/office/officeart/2005/8/layout/default"/>
    <dgm:cxn modelId="{191E936E-64DB-42BC-BACE-613DE90F1FD2}" type="presParOf" srcId="{406A78F0-7146-44EA-8F82-1A8DD6A38AD4}" destId="{8DCAB60E-E69E-461D-9C24-138E413B51D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6AD52-A5C6-4AC3-8B9A-045129F6CE95}">
      <dsp:nvSpPr>
        <dsp:cNvPr id="0" name=""/>
        <dsp:cNvSpPr/>
      </dsp:nvSpPr>
      <dsp:spPr>
        <a:xfrm>
          <a:off x="1803944" y="1630"/>
          <a:ext cx="3735383" cy="22412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The initial work was done in MATLAB environment for TTS generation, one of the paper discuses Indian language TTS generation using MATLAB. </a:t>
          </a:r>
        </a:p>
      </dsp:txBody>
      <dsp:txXfrm>
        <a:off x="1803944" y="1630"/>
        <a:ext cx="3735383" cy="2241230"/>
      </dsp:txXfrm>
    </dsp:sp>
    <dsp:sp modelId="{8724D518-FC75-4334-B9A7-A8A1EE1D2801}">
      <dsp:nvSpPr>
        <dsp:cNvPr id="0" name=""/>
        <dsp:cNvSpPr/>
      </dsp:nvSpPr>
      <dsp:spPr>
        <a:xfrm>
          <a:off x="5912866" y="1630"/>
          <a:ext cx="3735383" cy="2241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Many different Machine learning and deep learning approaches have been seen in recent years. Wave-Net is a powerful generative model of audio. It works well for TTS but is slow due to its sample-level autoregressive nature. </a:t>
          </a:r>
        </a:p>
      </dsp:txBody>
      <dsp:txXfrm>
        <a:off x="5912866" y="1630"/>
        <a:ext cx="3735383" cy="2241230"/>
      </dsp:txXfrm>
    </dsp:sp>
    <dsp:sp modelId="{8DCAB60E-E69E-461D-9C24-138E413B51D2}">
      <dsp:nvSpPr>
        <dsp:cNvPr id="0" name=""/>
        <dsp:cNvSpPr/>
      </dsp:nvSpPr>
      <dsp:spPr>
        <a:xfrm>
          <a:off x="3858405" y="2616399"/>
          <a:ext cx="3735383" cy="2241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It also requires conditioning on linguistic features from an existing TTS frontend, and thus is not end-to-end: it only replaces the vocoder and acoustic model. </a:t>
          </a:r>
        </a:p>
      </dsp:txBody>
      <dsp:txXfrm>
        <a:off x="3858405" y="2616399"/>
        <a:ext cx="3735383" cy="2241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9F99D-1FDF-414E-A406-BBFD5AA97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89C02-36FC-42E0-941F-030820D8BA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DE10E-CFBB-4375-BCFE-680059BBB82D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7A22F-48D6-49A4-B010-9C19934A0B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45C67-C0C7-41E3-AB02-E5EB2F3E78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E4C8C-1B0B-48BD-A624-9D0131F3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96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D058-85B5-442A-9817-D098008DB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12D86-97C9-4B03-ADE0-E2B81B6E1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33B6-37A0-4B37-8E15-10309149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7D54A-6F1A-455D-AA41-10DB6C40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DCD4-392C-47A7-84A3-BAAB137E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C2B2-C5E4-41B0-9C6F-FA94B86B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45E4A-CD18-4EAC-BADA-75B6DAB45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279AF-8733-4380-94B4-4CAEA410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4964E-6496-4FFF-93F6-D033C7D0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387C4-6ACC-4ABA-AC72-7AB8263E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8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860DF-64A7-4540-9D62-310EAF305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94430-9C79-4D4D-82F6-704787CB0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DBAE-5574-4C6D-8A3D-E1CBF54E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F86E-1783-4A15-9451-218C2D84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DBC7-01DE-499A-9C73-49428F36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5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6C94-EA0A-4777-829E-EC1B101F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97978-351F-40D1-9862-E363EC66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95F-948F-4896-9168-152EAD0D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B099-29D9-4593-9238-F1AE6645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933-29D4-423E-B5DC-76326F9E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1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764F-250E-4767-8F02-E03BFAA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6F627-A4E7-4655-81C4-2217639B8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AA3BC-69D0-435E-937A-F3676A00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95BEA-ADC3-4E02-9DF9-9B4F9DCD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E1CA-9CAE-4817-BD51-CBA4990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8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1EFC-EB85-4B6D-BAB6-9B24C1A5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B875-4610-4413-B5FE-D9335681C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FA04B-019C-4C0F-ABF7-DDE8F0C9E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E84CE-BAF1-4DE3-AA9F-F5AD7BFF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3AEBA-50C3-40FF-89FE-7F96446A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DB8D-4C3D-4AB9-8574-E2BF7A6F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FCD1-1513-4B3A-A177-DC9FBE5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0AA89-677B-4A37-9884-704148DC9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0EFCB-9B6C-409E-8BE9-C82A7F1A1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201EF-9B1F-4A13-AAAF-B73B01B75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F9068-0FE5-497F-A468-EA4DAA66A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3B4758-02D0-4D12-B4A7-3073757C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DA947-42A9-4444-AD92-C99D10F9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C81F8-3222-4C30-B9EC-AC976699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8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38F9-C010-4F3E-B850-87DEE88D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5BFD8-C37B-4EF2-AB91-29B45FB5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308F1-DA14-47B6-AB7B-E644A444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3B416-1EC7-4D49-9844-B937ECC2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D30BD-EE42-4A7D-8C7A-0C516C2E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F59C-DCBD-4838-88F2-32B25506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AAFF7-FCFC-4418-8C25-A14B35F0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F3C7-5C92-47CD-98A0-20C1A5AF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E1728-83AA-4FBB-9951-07C8F030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03D26-BB99-48EB-BD3F-4A3C7B6E7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516ED-2988-4B92-927A-08369BF8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11631-FBB7-4E8D-AA86-A2FB2D58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73B8D-1330-4A6A-BAD9-8439874A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0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6054-8279-4C17-AEFE-C4ECF58D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DBDFAD-FD77-4137-968B-05A077647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288F4-591B-4356-B6F5-A97E40F96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2818B-75DB-4EB9-9DD0-187B6DD3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A3F6-A6AB-4024-AA6C-7F886BC7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570B6-9148-4D82-B6F1-FF842A0D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D96F3-002D-4270-8A36-B63C2A76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2BE8B-EC2C-4291-917B-BA2CA3D7E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F6A2-4AC3-499C-815F-B0685EA24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0178E-1190-480C-A2C1-F59B86528D82}" type="datetimeFigureOut">
              <a:rPr lang="en-US" smtClean="0"/>
              <a:t>22-Mar-19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9F191-E4C9-44E6-8B00-064E3D05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42AD7-CF00-4B54-92F3-056FD3ECC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38BE4-915C-4C90-997D-B9487FCF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2D4D98-30B0-4D9C-AF43-9E4B404FB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0867" y="1701331"/>
            <a:ext cx="7146953" cy="36028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550D0F-B34C-4B1E-9DB1-746DB5648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892"/>
          <a:stretch/>
        </p:blipFill>
        <p:spPr>
          <a:xfrm rot="10800000" flipH="1">
            <a:off x="9375493" y="5151119"/>
            <a:ext cx="2862807" cy="17184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4F736D-07DB-4B00-B214-8B80872FE5FD}"/>
              </a:ext>
            </a:extLst>
          </p:cNvPr>
          <p:cNvSpPr txBox="1"/>
          <p:nvPr/>
        </p:nvSpPr>
        <p:spPr>
          <a:xfrm>
            <a:off x="7948474" y="5657670"/>
            <a:ext cx="4243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Iftekharuddin Mohammed</a:t>
            </a:r>
          </a:p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Siddi Saranya</a:t>
            </a:r>
          </a:p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Nagaraju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Ganna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III CSE B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376D2B-FFAF-4E68-A1D5-2D308528B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892"/>
          <a:stretch/>
        </p:blipFill>
        <p:spPr>
          <a:xfrm rot="10800000">
            <a:off x="-45639" y="5184643"/>
            <a:ext cx="2879504" cy="1673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212C6E-8AE0-4EA5-B257-ACC21A90FD3B}"/>
              </a:ext>
            </a:extLst>
          </p:cNvPr>
          <p:cNvSpPr txBox="1"/>
          <p:nvPr/>
        </p:nvSpPr>
        <p:spPr>
          <a:xfrm>
            <a:off x="0" y="5698153"/>
            <a:ext cx="424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Mentor</a:t>
            </a:r>
          </a:p>
          <a:p>
            <a:pPr algn="r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A5894-EDD7-42D9-A938-6C29BA72B8DE}"/>
              </a:ext>
            </a:extLst>
          </p:cNvPr>
          <p:cNvSpPr/>
          <p:nvPr/>
        </p:nvSpPr>
        <p:spPr>
          <a:xfrm>
            <a:off x="8679" y="593466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M. Raj  Kumar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Assoc. Professor</a:t>
            </a: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M.Tech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PhD, Dept. CSE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C464E-FA2B-4ACC-96C8-0F411BDF7129}"/>
              </a:ext>
            </a:extLst>
          </p:cNvPr>
          <p:cNvSpPr/>
          <p:nvPr/>
        </p:nvSpPr>
        <p:spPr>
          <a:xfrm>
            <a:off x="-2896" y="571391"/>
            <a:ext cx="12194896" cy="886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417D5-D81E-4C05-98C6-3A5C82C2C42A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Gabriola" panose="04040605051002020D02" pitchFamily="82" charset="0"/>
                <a:ea typeface="+mj-ea"/>
                <a:cs typeface="+mj-cs"/>
              </a:rPr>
              <a:t>Text  To Speech  Generation   For  Regional  Languages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4EC787-63F2-4A85-B21B-6F298DE08CB4}"/>
              </a:ext>
            </a:extLst>
          </p:cNvPr>
          <p:cNvSpPr/>
          <p:nvPr/>
        </p:nvSpPr>
        <p:spPr>
          <a:xfrm>
            <a:off x="5162450" y="6488663"/>
            <a:ext cx="1542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BATCH NO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4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F683-F897-4346-86C1-67FCCB06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of RTTS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162BC-605F-472E-A0E4-5AAAFA54CDA2}"/>
              </a:ext>
            </a:extLst>
          </p:cNvPr>
          <p:cNvSpPr/>
          <p:nvPr/>
        </p:nvSpPr>
        <p:spPr>
          <a:xfrm>
            <a:off x="497840" y="1690688"/>
            <a:ext cx="11094720" cy="378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Text Input :-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The User enters the text in any of the supported regional languages. 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Detecting Language :-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The detection of language is a key role in the project. It is responsible for language detection of input text and output speech. The ‘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lang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’ package of python is used for this feature. 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lphaLcPeriod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Google Text-to-Speech Engine (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gTTS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) :-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gTTS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is the base of the project. Models were trained by google on various languages to redefine the meaning of precise text-to-speech conversion. Refer Chapter 1 for further details. </a:t>
            </a:r>
          </a:p>
        </p:txBody>
      </p:sp>
    </p:spTree>
    <p:extLst>
      <p:ext uri="{BB962C8B-B14F-4D97-AF65-F5344CB8AC3E}">
        <p14:creationId xmlns:p14="http://schemas.microsoft.com/office/powerpoint/2010/main" val="259998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84A2-AE29-4320-BACC-FEC0149D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RTTS – Regional Text-to-Speech - Demo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852CBC9E-4402-4C41-8934-1C8467F41A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388" y="1825625"/>
            <a:ext cx="8277225" cy="4351338"/>
          </a:xfrm>
        </p:spPr>
      </p:pic>
    </p:spTree>
    <p:extLst>
      <p:ext uri="{BB962C8B-B14F-4D97-AF65-F5344CB8AC3E}">
        <p14:creationId xmlns:p14="http://schemas.microsoft.com/office/powerpoint/2010/main" val="21696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209EC-8FA4-4961-93AA-047C822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Advantages of Proposed System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ADE46-7676-4D21-A1EA-91E9FDB59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i="1">
                <a:latin typeface="Cambria" panose="02040503050406030204" pitchFamily="18" charset="0"/>
                <a:ea typeface="Cambria" panose="02040503050406030204" pitchFamily="18" charset="0"/>
              </a:rPr>
              <a:t>In 2017, the developed system in neural model is Deep-Voice, which replaces every component in a typical TTS pipeline by a corresponding neural network. </a:t>
            </a:r>
          </a:p>
          <a:p>
            <a:pPr marL="0" indent="0">
              <a:buNone/>
            </a:pPr>
            <a:endParaRPr lang="en-US" sz="2400" i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i="1">
                <a:latin typeface="Cambria" panose="02040503050406030204" pitchFamily="18" charset="0"/>
                <a:ea typeface="Cambria" panose="02040503050406030204" pitchFamily="18" charset="0"/>
              </a:rPr>
              <a:t>Each component is independently trained, and it’s nontrivial to change the system to train in an end-to-end fashion.</a:t>
            </a:r>
          </a:p>
          <a:p>
            <a:endParaRPr lang="en-US" sz="2400" i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/>
              <a:t>TTS is much faster and efficient as it uses Deep-Voice in the backend.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9903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AE03506-5DC9-40A3-8A60-6D8452D1B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/>
        </p:blipFill>
        <p:spPr>
          <a:xfrm>
            <a:off x="3236181" y="2091205"/>
            <a:ext cx="5462546" cy="27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5CC-9F00-498C-8641-74FC3FF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Speech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D7080-F523-401C-A571-9348D9F464FA}"/>
              </a:ext>
            </a:extLst>
          </p:cNvPr>
          <p:cNvGrpSpPr/>
          <p:nvPr/>
        </p:nvGrpSpPr>
        <p:grpSpPr>
          <a:xfrm>
            <a:off x="1423904" y="2709644"/>
            <a:ext cx="1438712" cy="1438712"/>
            <a:chOff x="3465768" y="2732793"/>
            <a:chExt cx="1438712" cy="14387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04A4-B8E2-406B-B579-75CF4078130F}"/>
                </a:ext>
              </a:extLst>
            </p:cNvPr>
            <p:cNvSpPr/>
            <p:nvPr/>
          </p:nvSpPr>
          <p:spPr>
            <a:xfrm>
              <a:off x="3465768" y="2732793"/>
              <a:ext cx="1438712" cy="1438712"/>
            </a:xfrm>
            <a:prstGeom prst="ellipse">
              <a:avLst/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ctangle 6" descr="Radio microphone">
              <a:extLst>
                <a:ext uri="{FF2B5EF4-FFF2-40B4-BE49-F238E27FC236}">
                  <a16:creationId xmlns:a16="http://schemas.microsoft.com/office/drawing/2014/main" id="{496A7D9A-2E65-44F2-AABF-660C3E5D2495}"/>
                </a:ext>
              </a:extLst>
            </p:cNvPr>
            <p:cNvSpPr/>
            <p:nvPr/>
          </p:nvSpPr>
          <p:spPr>
            <a:xfrm>
              <a:off x="3767897" y="3034923"/>
              <a:ext cx="834453" cy="83445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DCADACF-1E91-463C-9646-862FD9522E00}"/>
              </a:ext>
            </a:extLst>
          </p:cNvPr>
          <p:cNvSpPr/>
          <p:nvPr/>
        </p:nvSpPr>
        <p:spPr>
          <a:xfrm>
            <a:off x="3756987" y="1864810"/>
            <a:ext cx="6274780" cy="3128380"/>
          </a:xfrm>
          <a:prstGeom prst="rect">
            <a:avLst/>
          </a:pr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D9DB-2C92-449A-8791-F8BB95FB209B}"/>
              </a:ext>
            </a:extLst>
          </p:cNvPr>
          <p:cNvSpPr/>
          <p:nvPr/>
        </p:nvSpPr>
        <p:spPr>
          <a:xfrm>
            <a:off x="3756987" y="2521059"/>
            <a:ext cx="74643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recent advancements in the speech processing domain are speech recognition, speech synthesis, speech analysis &amp; coding. Speech synthesis is  the  artificial production of  human speech. </a:t>
            </a:r>
          </a:p>
        </p:txBody>
      </p:sp>
    </p:spTree>
    <p:extLst>
      <p:ext uri="{BB962C8B-B14F-4D97-AF65-F5344CB8AC3E}">
        <p14:creationId xmlns:p14="http://schemas.microsoft.com/office/powerpoint/2010/main" val="407875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5CC-9F00-498C-8641-74FC3FF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ADACF-1E91-463C-9646-862FD9522E00}"/>
              </a:ext>
            </a:extLst>
          </p:cNvPr>
          <p:cNvSpPr/>
          <p:nvPr/>
        </p:nvSpPr>
        <p:spPr>
          <a:xfrm>
            <a:off x="3756987" y="1864810"/>
            <a:ext cx="6274780" cy="3128380"/>
          </a:xfrm>
          <a:prstGeom prst="rect">
            <a:avLst/>
          </a:pr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D9DB-2C92-449A-8791-F8BB95FB209B}"/>
              </a:ext>
            </a:extLst>
          </p:cNvPr>
          <p:cNvSpPr/>
          <p:nvPr/>
        </p:nvSpPr>
        <p:spPr>
          <a:xfrm>
            <a:off x="3579434" y="2014766"/>
            <a:ext cx="7890516" cy="356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computer system used for the purpose is called a speech synthesizer &amp; can be implemented in software or hardware products. A text-to-speech (TTS) system converts normal language text into speech.</a:t>
            </a:r>
          </a:p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problem focuses on TTS for regional languages. </a:t>
            </a:r>
          </a:p>
          <a:p>
            <a:pPr lvl="0" algn="just" defTabSz="711200">
              <a:spcBef>
                <a:spcPct val="0"/>
              </a:spcBef>
              <a:spcAft>
                <a:spcPct val="35000"/>
              </a:spcAft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DF2F14-634F-4EDA-AB95-003D2567766B}"/>
              </a:ext>
            </a:extLst>
          </p:cNvPr>
          <p:cNvGrpSpPr/>
          <p:nvPr/>
        </p:nvGrpSpPr>
        <p:grpSpPr>
          <a:xfrm>
            <a:off x="1423121" y="2713508"/>
            <a:ext cx="1438712" cy="1438712"/>
            <a:chOff x="3074756" y="2593841"/>
            <a:chExt cx="1438712" cy="14387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70D7E72-BD74-4F30-972D-7C9B576FFFFC}"/>
                </a:ext>
              </a:extLst>
            </p:cNvPr>
            <p:cNvSpPr/>
            <p:nvPr/>
          </p:nvSpPr>
          <p:spPr>
            <a:xfrm>
              <a:off x="3074756" y="2593841"/>
              <a:ext cx="1438712" cy="1438712"/>
            </a:xfrm>
            <a:prstGeom prst="ellipse">
              <a:avLst/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 descr="Head with Gears">
              <a:extLst>
                <a:ext uri="{FF2B5EF4-FFF2-40B4-BE49-F238E27FC236}">
                  <a16:creationId xmlns:a16="http://schemas.microsoft.com/office/drawing/2014/main" id="{92B7734F-1287-4689-8F32-8CA470539725}"/>
                </a:ext>
              </a:extLst>
            </p:cNvPr>
            <p:cNvSpPr/>
            <p:nvPr/>
          </p:nvSpPr>
          <p:spPr>
            <a:xfrm>
              <a:off x="3376742" y="2896032"/>
              <a:ext cx="834453" cy="83445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9548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5CC-9F00-498C-8641-74FC3FF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ADACF-1E91-463C-9646-862FD9522E00}"/>
              </a:ext>
            </a:extLst>
          </p:cNvPr>
          <p:cNvSpPr/>
          <p:nvPr/>
        </p:nvSpPr>
        <p:spPr>
          <a:xfrm>
            <a:off x="3756987" y="1864810"/>
            <a:ext cx="6274780" cy="3128380"/>
          </a:xfrm>
          <a:prstGeom prst="rect">
            <a:avLst/>
          </a:pr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D9DB-2C92-449A-8791-F8BB95FB209B}"/>
              </a:ext>
            </a:extLst>
          </p:cNvPr>
          <p:cNvSpPr/>
          <p:nvPr/>
        </p:nvSpPr>
        <p:spPr>
          <a:xfrm>
            <a:off x="3579434" y="2014766"/>
            <a:ext cx="7890516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TTS applications are well known as assistive aides for people who experience dyslexia, reading challenges or visual impairment. </a:t>
            </a:r>
          </a:p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 defTabSz="711200">
              <a:spcBef>
                <a:spcPct val="0"/>
              </a:spcBef>
              <a:spcAft>
                <a:spcPct val="35000"/>
              </a:spcAft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340C8-03BD-433B-B006-8D5859DE6B92}"/>
              </a:ext>
            </a:extLst>
          </p:cNvPr>
          <p:cNvGrpSpPr/>
          <p:nvPr/>
        </p:nvGrpSpPr>
        <p:grpSpPr>
          <a:xfrm>
            <a:off x="1234935" y="2709644"/>
            <a:ext cx="1438712" cy="1438712"/>
            <a:chOff x="1510143" y="2713508"/>
            <a:chExt cx="1438712" cy="143871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E8038D-73D4-4F87-9BC7-C58F3ED5111F}"/>
                </a:ext>
              </a:extLst>
            </p:cNvPr>
            <p:cNvSpPr/>
            <p:nvPr/>
          </p:nvSpPr>
          <p:spPr>
            <a:xfrm>
              <a:off x="1510143" y="2713508"/>
              <a:ext cx="1438712" cy="1438712"/>
            </a:xfrm>
            <a:prstGeom prst="ellipse">
              <a:avLst/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Rectangle 9" descr="Users">
              <a:extLst>
                <a:ext uri="{FF2B5EF4-FFF2-40B4-BE49-F238E27FC236}">
                  <a16:creationId xmlns:a16="http://schemas.microsoft.com/office/drawing/2014/main" id="{3FB09E65-63CA-4D32-87E0-B2EB766CA35F}"/>
                </a:ext>
              </a:extLst>
            </p:cNvPr>
            <p:cNvSpPr/>
            <p:nvPr/>
          </p:nvSpPr>
          <p:spPr>
            <a:xfrm>
              <a:off x="1812272" y="3015637"/>
              <a:ext cx="834453" cy="83445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2851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5CC-9F00-498C-8641-74FC3FF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Real-time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ADACF-1E91-463C-9646-862FD9522E00}"/>
              </a:ext>
            </a:extLst>
          </p:cNvPr>
          <p:cNvSpPr/>
          <p:nvPr/>
        </p:nvSpPr>
        <p:spPr>
          <a:xfrm>
            <a:off x="3756987" y="1864810"/>
            <a:ext cx="6274780" cy="3128380"/>
          </a:xfrm>
          <a:prstGeom prst="rect">
            <a:avLst/>
          </a:pr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D9DB-2C92-449A-8791-F8BB95FB209B}"/>
              </a:ext>
            </a:extLst>
          </p:cNvPr>
          <p:cNvSpPr/>
          <p:nvPr/>
        </p:nvSpPr>
        <p:spPr>
          <a:xfrm>
            <a:off x="3579434" y="2014766"/>
            <a:ext cx="7890516" cy="399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other valuable uses for the application range from reducing eye strain from reading (digital or paper-formats), reducing paper use due to printing digital text, foreign language learning, writing and editing, or promoting listening skills.</a:t>
            </a:r>
          </a:p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711200"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 defTabSz="711200">
              <a:spcBef>
                <a:spcPct val="0"/>
              </a:spcBef>
              <a:spcAft>
                <a:spcPct val="35000"/>
              </a:spcAft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BEF02E-598B-4AE6-B85F-087709C83773}"/>
              </a:ext>
            </a:extLst>
          </p:cNvPr>
          <p:cNvGrpSpPr/>
          <p:nvPr/>
        </p:nvGrpSpPr>
        <p:grpSpPr>
          <a:xfrm>
            <a:off x="1199426" y="2709643"/>
            <a:ext cx="1438712" cy="1438712"/>
            <a:chOff x="5376644" y="2709644"/>
            <a:chExt cx="1438712" cy="14387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7D0E24-0E07-4698-8FEF-DBDD8BB646A6}"/>
                </a:ext>
              </a:extLst>
            </p:cNvPr>
            <p:cNvSpPr/>
            <p:nvPr/>
          </p:nvSpPr>
          <p:spPr>
            <a:xfrm>
              <a:off x="5376644" y="2709644"/>
              <a:ext cx="1438712" cy="1438712"/>
            </a:xfrm>
            <a:prstGeom prst="ellipse">
              <a:avLst/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Pencil">
              <a:extLst>
                <a:ext uri="{FF2B5EF4-FFF2-40B4-BE49-F238E27FC236}">
                  <a16:creationId xmlns:a16="http://schemas.microsoft.com/office/drawing/2014/main" id="{35F2669B-52CD-468E-9D3E-3D514A4AD5A7}"/>
                </a:ext>
              </a:extLst>
            </p:cNvPr>
            <p:cNvSpPr/>
            <p:nvPr/>
          </p:nvSpPr>
          <p:spPr>
            <a:xfrm>
              <a:off x="5678718" y="3011773"/>
              <a:ext cx="834453" cy="83445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434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2194-B1C1-4357-964E-2D6F9CDC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Existing System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FBCDD8-F9C2-4C46-880C-9B4FA5C3A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144811"/>
              </p:ext>
            </p:extLst>
          </p:nvPr>
        </p:nvGraphicFramePr>
        <p:xfrm>
          <a:off x="369903" y="1763482"/>
          <a:ext cx="11452194" cy="485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92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7B69E-91DE-4723-8208-7D7ED4F7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Disadvantages of Existing System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1DFF-225E-4328-84CD-87B3507DD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The existing system of speech uses Wave Net for training language data which is a slow process due to its regressive nature.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The response time of the TTS system is also slow </a:t>
            </a:r>
          </a:p>
        </p:txBody>
      </p:sp>
    </p:spTree>
    <p:extLst>
      <p:ext uri="{BB962C8B-B14F-4D97-AF65-F5344CB8AC3E}">
        <p14:creationId xmlns:p14="http://schemas.microsoft.com/office/powerpoint/2010/main" val="395913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D2D38-9B58-46DD-B814-98D74261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837F1-8712-4321-9DBD-728CCA6C3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65"/>
          <a:stretch/>
        </p:blipFill>
        <p:spPr>
          <a:xfrm>
            <a:off x="1210364" y="2989536"/>
            <a:ext cx="2607584" cy="260338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DD262-17CF-4FDE-A9ED-4D4DA9E8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055" y="2689816"/>
            <a:ext cx="7981122" cy="382673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We proposed the method of using Google Text-to-Speech (</a:t>
            </a:r>
            <a:r>
              <a:rPr lang="en-US" sz="2400" dirty="0" err="1">
                <a:latin typeface="Gabriola" panose="04040605051002020D02" pitchFamily="82" charset="0"/>
              </a:rPr>
              <a:t>gTTS</a:t>
            </a:r>
            <a:r>
              <a:rPr lang="en-US" sz="2400" dirty="0">
                <a:latin typeface="Gabriola" panose="04040605051002020D02" pitchFamily="82" charset="0"/>
              </a:rPr>
              <a:t>) python interface.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It is a powerful speech engine for conversion of text to speech.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It can convert almost all the Indian regional language-text into speech in seconds.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Its application is also extended so that it can support not only India regional languages,  but all the languages around the world.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An App can be made for different platforms like Windows, Linux, Mac, Raspbian,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Gabriola" panose="04040605051002020D02" pitchFamily="82" charset="0"/>
              </a:rPr>
              <a:t> This application can help lots of visually impaired people to read text around them without human assistance.</a:t>
            </a:r>
          </a:p>
        </p:txBody>
      </p:sp>
    </p:spTree>
    <p:extLst>
      <p:ext uri="{BB962C8B-B14F-4D97-AF65-F5344CB8AC3E}">
        <p14:creationId xmlns:p14="http://schemas.microsoft.com/office/powerpoint/2010/main" val="198116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8E894-9C46-4B54-A6DA-42A01533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of RTTS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86649D-76BD-414E-8AEF-44BE2E30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50" y="27610"/>
            <a:ext cx="6693763" cy="65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441</Words>
  <Application>Microsoft Office PowerPoint</Application>
  <PresentationFormat>Widescreen</PresentationFormat>
  <Paragraphs>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Gabriola</vt:lpstr>
      <vt:lpstr>Segoe UI</vt:lpstr>
      <vt:lpstr>Times New Roman</vt:lpstr>
      <vt:lpstr>Wingdings</vt:lpstr>
      <vt:lpstr>Office Theme</vt:lpstr>
      <vt:lpstr>PowerPoint Presentation</vt:lpstr>
      <vt:lpstr>Speech</vt:lpstr>
      <vt:lpstr>TTS</vt:lpstr>
      <vt:lpstr>Applications</vt:lpstr>
      <vt:lpstr>Real-time Applications</vt:lpstr>
      <vt:lpstr>Existing System</vt:lpstr>
      <vt:lpstr>Disadvantages of Existing System</vt:lpstr>
      <vt:lpstr>Proposed System</vt:lpstr>
      <vt:lpstr>Workflow of RTTS</vt:lpstr>
      <vt:lpstr>Workflow of RTTS</vt:lpstr>
      <vt:lpstr>RTTS – Regional Text-to-Speech - Demo</vt:lpstr>
      <vt:lpstr>Advantages of Proposed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Iftekharuddin Mohammed</dc:creator>
  <cp:lastModifiedBy>Iftekharuddin Mohammed</cp:lastModifiedBy>
  <cp:revision>8</cp:revision>
  <dcterms:created xsi:type="dcterms:W3CDTF">2019-03-22T04:01:22Z</dcterms:created>
  <dcterms:modified xsi:type="dcterms:W3CDTF">2019-03-22T06:35:06Z</dcterms:modified>
</cp:coreProperties>
</file>